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70"/>
  </p:notesMasterIdLst>
  <p:handoutMasterIdLst>
    <p:handoutMasterId r:id="rId71"/>
  </p:handoutMasterIdLst>
  <p:sldIdLst>
    <p:sldId id="279" r:id="rId2"/>
    <p:sldId id="284" r:id="rId3"/>
    <p:sldId id="346" r:id="rId4"/>
    <p:sldId id="347" r:id="rId5"/>
    <p:sldId id="349" r:id="rId6"/>
    <p:sldId id="350" r:id="rId7"/>
    <p:sldId id="351" r:id="rId8"/>
    <p:sldId id="352" r:id="rId9"/>
    <p:sldId id="353" r:id="rId10"/>
    <p:sldId id="363" r:id="rId11"/>
    <p:sldId id="364" r:id="rId12"/>
    <p:sldId id="365" r:id="rId13"/>
    <p:sldId id="354" r:id="rId14"/>
    <p:sldId id="360" r:id="rId15"/>
    <p:sldId id="366" r:id="rId16"/>
    <p:sldId id="356" r:id="rId17"/>
    <p:sldId id="357" r:id="rId18"/>
    <p:sldId id="367" r:id="rId19"/>
    <p:sldId id="368" r:id="rId20"/>
    <p:sldId id="358" r:id="rId21"/>
    <p:sldId id="369" r:id="rId22"/>
    <p:sldId id="359" r:id="rId23"/>
    <p:sldId id="361" r:id="rId24"/>
    <p:sldId id="362" r:id="rId25"/>
    <p:sldId id="337" r:id="rId26"/>
    <p:sldId id="291" r:id="rId27"/>
    <p:sldId id="343" r:id="rId28"/>
    <p:sldId id="292" r:id="rId29"/>
    <p:sldId id="293" r:id="rId30"/>
    <p:sldId id="296" r:id="rId31"/>
    <p:sldId id="297" r:id="rId32"/>
    <p:sldId id="298" r:id="rId33"/>
    <p:sldId id="299" r:id="rId34"/>
    <p:sldId id="300" r:id="rId35"/>
    <p:sldId id="342" r:id="rId36"/>
    <p:sldId id="301" r:id="rId37"/>
    <p:sldId id="302" r:id="rId38"/>
    <p:sldId id="303" r:id="rId39"/>
    <p:sldId id="304" r:id="rId40"/>
    <p:sldId id="305" r:id="rId41"/>
    <p:sldId id="306" r:id="rId42"/>
    <p:sldId id="308" r:id="rId43"/>
    <p:sldId id="334" r:id="rId44"/>
    <p:sldId id="328" r:id="rId45"/>
    <p:sldId id="327" r:id="rId46"/>
    <p:sldId id="329" r:id="rId47"/>
    <p:sldId id="324" r:id="rId48"/>
    <p:sldId id="330" r:id="rId49"/>
    <p:sldId id="332" r:id="rId50"/>
    <p:sldId id="314" r:id="rId51"/>
    <p:sldId id="318" r:id="rId52"/>
    <p:sldId id="320" r:id="rId53"/>
    <p:sldId id="335" r:id="rId54"/>
    <p:sldId id="321" r:id="rId55"/>
    <p:sldId id="322" r:id="rId56"/>
    <p:sldId id="317" r:id="rId57"/>
    <p:sldId id="315" r:id="rId58"/>
    <p:sldId id="309" r:id="rId59"/>
    <p:sldId id="336" r:id="rId60"/>
    <p:sldId id="341" r:id="rId61"/>
    <p:sldId id="331" r:id="rId62"/>
    <p:sldId id="323" r:id="rId63"/>
    <p:sldId id="258" r:id="rId64"/>
    <p:sldId id="311" r:id="rId65"/>
    <p:sldId id="312" r:id="rId66"/>
    <p:sldId id="345" r:id="rId67"/>
    <p:sldId id="340" r:id="rId68"/>
    <p:sldId id="339" r:id="rId69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103" autoAdjust="0"/>
  </p:normalViewPr>
  <p:slideViewPr>
    <p:cSldViewPr showGuides="1">
      <p:cViewPr varScale="1">
        <p:scale>
          <a:sx n="106" d="100"/>
          <a:sy n="106" d="100"/>
        </p:scale>
        <p:origin x="2394" y="108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05.12.2024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6.xml"/><Relationship Id="rId7" Type="http://schemas.openxmlformats.org/officeDocument/2006/relationships/image" Target="../media/image1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.png"/><Relationship Id="rId5" Type="http://schemas.openxmlformats.org/officeDocument/2006/relationships/tags" Target="../tags/tag28.xml"/><Relationship Id="rId10" Type="http://schemas.openxmlformats.org/officeDocument/2006/relationships/image" Target="../media/image30.png"/><Relationship Id="rId4" Type="http://schemas.openxmlformats.org/officeDocument/2006/relationships/tags" Target="../tags/tag27.xml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33.pn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30.xml"/><Relationship Id="rId16" Type="http://schemas.openxmlformats.org/officeDocument/2006/relationships/image" Target="../media/image36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29.png"/><Relationship Id="rId5" Type="http://schemas.openxmlformats.org/officeDocument/2006/relationships/tags" Target="../tags/tag33.xml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29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31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39.png"/><Relationship Id="rId5" Type="http://schemas.openxmlformats.org/officeDocument/2006/relationships/tags" Target="../tags/tag41.xml"/><Relationship Id="rId1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image" Target="../media/image37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4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211.png"/><Relationship Id="rId5" Type="http://schemas.openxmlformats.org/officeDocument/2006/relationships/image" Target="../media/image45.png"/><Relationship Id="rId15" Type="http://schemas.openxmlformats.org/officeDocument/2006/relationships/image" Target="../media/image48.png"/><Relationship Id="rId10" Type="http://schemas.openxmlformats.org/officeDocument/2006/relationships/image" Target="../media/image201.png"/><Relationship Id="rId4" Type="http://schemas.openxmlformats.org/officeDocument/2006/relationships/image" Target="../media/image44.png"/><Relationship Id="rId9" Type="http://schemas.openxmlformats.org/officeDocument/2006/relationships/image" Target="../media/image191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3" Type="http://schemas.openxmlformats.org/officeDocument/2006/relationships/image" Target="../media/image50.png"/><Relationship Id="rId12" Type="http://schemas.openxmlformats.org/officeDocument/2006/relationships/image" Target="../media/image210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200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190.png"/><Relationship Id="rId4" Type="http://schemas.openxmlformats.org/officeDocument/2006/relationships/image" Target="../media/image43.png"/><Relationship Id="rId9" Type="http://schemas.openxmlformats.org/officeDocument/2006/relationships/image" Target="../media/image180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180.png"/><Relationship Id="rId12" Type="http://schemas.openxmlformats.org/officeDocument/2006/relationships/image" Target="../media/image52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56.png"/><Relationship Id="rId10" Type="http://schemas.openxmlformats.org/officeDocument/2006/relationships/image" Target="../media/image210.png"/><Relationship Id="rId4" Type="http://schemas.openxmlformats.org/officeDocument/2006/relationships/image" Target="../media/image43.png"/><Relationship Id="rId9" Type="http://schemas.openxmlformats.org/officeDocument/2006/relationships/image" Target="../media/image200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60.png"/><Relationship Id="rId18" Type="http://schemas.openxmlformats.org/officeDocument/2006/relationships/image" Target="../media/image62.png"/><Relationship Id="rId3" Type="http://schemas.openxmlformats.org/officeDocument/2006/relationships/image" Target="../media/image50.png"/><Relationship Id="rId7" Type="http://schemas.openxmlformats.org/officeDocument/2006/relationships/image" Target="../media/image290.png"/><Relationship Id="rId12" Type="http://schemas.openxmlformats.org/officeDocument/2006/relationships/image" Target="../media/image59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56.png"/><Relationship Id="rId10" Type="http://schemas.openxmlformats.org/officeDocument/2006/relationships/image" Target="../media/image60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59.png"/><Relationship Id="rId1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290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43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00.png"/><Relationship Id="rId5" Type="http://schemas.openxmlformats.org/officeDocument/2006/relationships/image" Target="../media/image43.png"/><Relationship Id="rId10" Type="http://schemas.openxmlformats.org/officeDocument/2006/relationships/image" Target="../media/image390.png"/><Relationship Id="rId4" Type="http://schemas.openxmlformats.org/officeDocument/2006/relationships/image" Target="../media/image50.png"/><Relationship Id="rId9" Type="http://schemas.openxmlformats.org/officeDocument/2006/relationships/image" Target="../media/image380.png"/><Relationship Id="rId1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41.png"/><Relationship Id="rId5" Type="http://schemas.openxmlformats.org/officeDocument/2006/relationships/image" Target="../media/image43.png"/><Relationship Id="rId15" Type="http://schemas.openxmlformats.org/officeDocument/2006/relationships/image" Target="../media/image66.png"/><Relationship Id="rId10" Type="http://schemas.openxmlformats.org/officeDocument/2006/relationships/image" Target="../media/image431.png"/><Relationship Id="rId4" Type="http://schemas.openxmlformats.org/officeDocument/2006/relationships/image" Target="../media/image50.png"/><Relationship Id="rId9" Type="http://schemas.openxmlformats.org/officeDocument/2006/relationships/image" Target="../media/image420.png"/><Relationship Id="rId1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60.png"/><Relationship Id="rId5" Type="http://schemas.openxmlformats.org/officeDocument/2006/relationships/image" Target="../media/image43.png"/><Relationship Id="rId15" Type="http://schemas.openxmlformats.org/officeDocument/2006/relationships/image" Target="../media/image64.png"/><Relationship Id="rId10" Type="http://schemas.openxmlformats.org/officeDocument/2006/relationships/image" Target="../media/image450.png"/><Relationship Id="rId4" Type="http://schemas.openxmlformats.org/officeDocument/2006/relationships/image" Target="../media/image50.png"/><Relationship Id="rId9" Type="http://schemas.openxmlformats.org/officeDocument/2006/relationships/image" Target="../media/image440.png"/><Relationship Id="rId1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60.png"/><Relationship Id="rId5" Type="http://schemas.openxmlformats.org/officeDocument/2006/relationships/image" Target="../media/image43.png"/><Relationship Id="rId15" Type="http://schemas.openxmlformats.org/officeDocument/2006/relationships/image" Target="../media/image69.png"/><Relationship Id="rId10" Type="http://schemas.openxmlformats.org/officeDocument/2006/relationships/image" Target="../media/image450.png"/><Relationship Id="rId4" Type="http://schemas.openxmlformats.org/officeDocument/2006/relationships/image" Target="../media/image50.png"/><Relationship Id="rId9" Type="http://schemas.openxmlformats.org/officeDocument/2006/relationships/image" Target="../media/image440.png"/><Relationship Id="rId1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60.png"/><Relationship Id="rId5" Type="http://schemas.openxmlformats.org/officeDocument/2006/relationships/image" Target="../media/image43.png"/><Relationship Id="rId15" Type="http://schemas.openxmlformats.org/officeDocument/2006/relationships/image" Target="../media/image70.png"/><Relationship Id="rId10" Type="http://schemas.openxmlformats.org/officeDocument/2006/relationships/image" Target="../media/image450.png"/><Relationship Id="rId4" Type="http://schemas.openxmlformats.org/officeDocument/2006/relationships/image" Target="../media/image50.png"/><Relationship Id="rId9" Type="http://schemas.openxmlformats.org/officeDocument/2006/relationships/image" Target="../media/image440.png"/><Relationship Id="rId1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73.png"/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540.png"/><Relationship Id="rId5" Type="http://schemas.openxmlformats.org/officeDocument/2006/relationships/image" Target="../media/image43.png"/><Relationship Id="rId10" Type="http://schemas.openxmlformats.org/officeDocument/2006/relationships/image" Target="../media/image530.png"/><Relationship Id="rId4" Type="http://schemas.openxmlformats.org/officeDocument/2006/relationships/image" Target="../media/image50.png"/><Relationship Id="rId9" Type="http://schemas.openxmlformats.org/officeDocument/2006/relationships/image" Target="../media/image5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7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96.png"/><Relationship Id="rId9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7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96.png"/><Relationship Id="rId9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7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96.png"/><Relationship Id="rId9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5235" r="-2" b="2426"/>
          <a:stretch/>
        </p:blipFill>
        <p:spPr>
          <a:xfrm>
            <a:off x="4287217" y="1960009"/>
            <a:ext cx="4500184" cy="3240087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2" name="Rechteck 11"/>
          <p:cNvSpPr>
            <a:spLocks/>
          </p:cNvSpPr>
          <p:nvPr/>
        </p:nvSpPr>
        <p:spPr>
          <a:xfrm>
            <a:off x="446033" y="3120394"/>
            <a:ext cx="2768954" cy="5749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Seminartalk: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57D834-5C42-19B5-9B27-C41DDF05CEAB}"/>
              </a:ext>
            </a:extLst>
          </p:cNvPr>
          <p:cNvSpPr txBox="1"/>
          <p:nvPr/>
        </p:nvSpPr>
        <p:spPr>
          <a:xfrm>
            <a:off x="7153373" y="5127467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M.Weißenhofer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PRB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110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094427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61907-CCF7-CA41-CBD7-112261FC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magnetization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describe it as an quasiparticle similar to phonons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A4EC69-313D-DB13-8E81-268AFB7F21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B6F034-B421-D809-8916-1231C42C43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1305601"/>
            <a:ext cx="7246431" cy="42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BFFAC13-188B-17C6-6E68-06999C85BA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1"/>
            <a:ext cx="8868910" cy="47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132DDA4-29B0-FCF3-DAE0-A4699A115D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We will remember this result and come to it later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somehow delocalized.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probability to find the excitation at any site m is 1/N</a:t>
            </a:r>
          </a:p>
          <a:p>
            <a:pPr lvl="1"/>
            <a:r>
              <a:rPr lang="en-US" dirty="0"/>
              <a:t>This seems very weird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else do we know ? Spin one -&gt; boson ? For s=0.5 two flips will give the same state again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4ECEC6-C191-C17A-84EA-CC4C312A0C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8515AC8-8D55-054B-B757-1085005A78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16" y="3933056"/>
            <a:ext cx="2750476" cy="6323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D8D899D-AEE0-A48B-DF98-1AD58BA25A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48" y="2636912"/>
            <a:ext cx="3894939" cy="23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CFC2ED-8DB0-933D-F0A3-6849B1978A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18" y="2492896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4777447"/>
            <a:ext cx="7478169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D17C-DF98-C69B-8DD6-801CD95E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2333C-A526-8694-A002-6D3DA3E1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0657C0-275B-ABC2-DD9C-594AB4497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this is a magnon, a single spin excitation. </a:t>
            </a:r>
          </a:p>
          <a:p>
            <a:pPr lvl="1"/>
            <a:r>
              <a:rPr lang="en-US" dirty="0"/>
              <a:t>That is delocalized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could describe this as a Boson</a:t>
            </a:r>
          </a:p>
          <a:p>
            <a:pPr lvl="1"/>
            <a:r>
              <a:rPr lang="en-US" dirty="0"/>
              <a:t>This means it also has to fulfill Bose-Einstein-statistic 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7B1DB3-7746-4593-031B-7D4CEC9F04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8A6616-F901-0193-1D8F-D7DB4686F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192AF-3CB7-1C67-1966-5087E81BD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3EE314-F673-737D-6BB1-1A8D5CA6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106617B-477F-EBC1-D395-3C4E167940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5" y="5143867"/>
            <a:ext cx="3679983" cy="94315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45DFDF0-554D-9829-D747-42D40B1BB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958" y="2564904"/>
            <a:ext cx="4443732" cy="36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know/expect the magnons to behave like bosons, the problem is the spin operators do not </a:t>
            </a:r>
            <a:r>
              <a:rPr lang="en-US" dirty="0" err="1"/>
              <a:t>fullfill</a:t>
            </a:r>
            <a:r>
              <a:rPr lang="en-US" dirty="0"/>
              <a:t> the boson commutations relations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a spin-Boson Transformation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Needs to fulfill (</a:t>
            </a:r>
            <a:r>
              <a:rPr lang="en-US" dirty="0" err="1"/>
              <a:t>i</a:t>
            </a:r>
            <a:r>
              <a:rPr lang="en-US" dirty="0"/>
              <a:t>),(ii),(iii) [Enrico]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 approach would be to solve the 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0B205B-D27F-43F2-1AE7-EA820DBCAF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F86A4AF-E1F6-C106-15BE-42DB3B2AA4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80" y="700528"/>
            <a:ext cx="2750476" cy="63238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9F6E2E3-1968-D5B5-C5C8-19F07995B9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46" y="1717763"/>
            <a:ext cx="3069164" cy="1143989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2CDB8EBB-5669-2D66-AACD-2D5BB971AE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48" y="3125518"/>
            <a:ext cx="3199538" cy="63622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C46D0CF-57AD-551A-CA67-24B3F0C3C2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79" y="4111434"/>
            <a:ext cx="4185787" cy="18693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FEBA269-7615-EF8E-76D3-35090A4A928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892" y="4043155"/>
            <a:ext cx="1547839" cy="3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64CF-9C16-7919-3509-0AABFA33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1E13CD-E8A6-2386-93C2-F976261F3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14E86337-486C-9D68-215E-19B217190C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404664"/>
            <a:ext cx="3039770" cy="638545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79573C5-17FC-BB02-299E-6918B7A6E0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196752"/>
            <a:ext cx="3199538" cy="63622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86BD4C81-7F3C-CAB6-BD27-2021564034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2426301"/>
            <a:ext cx="1448022" cy="57857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F815814-C8A7-ECD6-FFBF-24495AEDC4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2426300"/>
            <a:ext cx="1450904" cy="57857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85C98937-5270-99D6-0406-7528BD118C0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34" y="3241337"/>
            <a:ext cx="1385798" cy="34941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AB851363-8B40-BAC8-A140-F16C886192E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34" y="3265684"/>
            <a:ext cx="1391739" cy="35759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63A3E0B5-CFF8-4079-3D4F-246B80DFFA2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1" y="3945219"/>
            <a:ext cx="1041050" cy="35490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3" y="3854079"/>
            <a:ext cx="31213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we know as the number</a:t>
            </a:r>
          </a:p>
          <a:p>
            <a:r>
              <a:rPr lang="en-US" dirty="0"/>
              <a:t>of bosons/magnons.</a:t>
            </a:r>
          </a:p>
          <a:p>
            <a:r>
              <a:rPr lang="en-US" dirty="0"/>
              <a:t>We also know a magnon</a:t>
            </a:r>
          </a:p>
          <a:p>
            <a:r>
              <a:rPr lang="en-US" dirty="0"/>
              <a:t>Reduces the z-comp of</a:t>
            </a:r>
          </a:p>
          <a:p>
            <a:r>
              <a:rPr lang="en-US" dirty="0"/>
              <a:t>The magnetization</a:t>
            </a:r>
          </a:p>
          <a:p>
            <a:r>
              <a:rPr lang="en-US" dirty="0"/>
              <a:t>Hence we can conclude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46EFF6B-2621-9CB8-1116-49C85A186F3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4842950"/>
            <a:ext cx="1542095" cy="3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B9463-4CEB-E087-A9DF-44F357E0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</a:t>
            </a:r>
            <a:r>
              <a:rPr lang="en-US" dirty="0" err="1"/>
              <a:t>fulffill</a:t>
            </a:r>
            <a:r>
              <a:rPr lang="en-US" dirty="0"/>
              <a:t> the Boson commutation relations, but is close for small excitation.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calculation chapter (</a:t>
            </a:r>
            <a:r>
              <a:rPr lang="en-GB" dirty="0"/>
              <a:t>15.2 Quantum Mechanical Treatment of Spin Waves p525)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Problem with ANSATZ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401EFBA2-2033-2DD9-CD93-0F239E4243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99" y="3032169"/>
            <a:ext cx="1542095" cy="3535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using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375CA26-8668-772E-0094-5F2C770135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6" y="3525966"/>
            <a:ext cx="1431220" cy="11752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DD58092-AE74-EDF7-26DC-DBF038FB285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05" y="309129"/>
            <a:ext cx="3039770" cy="6385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B2B8F57-E16F-75F6-E75D-CE5C64A36B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75" y="1052001"/>
            <a:ext cx="3199538" cy="63622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D5FDD9F-ED36-018B-B9B0-23C0858B705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91739" cy="35759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B50D97B-0D08-F529-4723-5C903480DF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85798" cy="3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de-DE" dirty="0" err="1"/>
              <a:t>subheadline</a:t>
            </a:r>
            <a:endParaRPr lang="de-DE" dirty="0"/>
          </a:p>
          <a:p>
            <a:endParaRPr lang="de-DE" dirty="0"/>
          </a:p>
          <a:p>
            <a:pPr lvl="2"/>
            <a:r>
              <a:rPr lang="de-DE" dirty="0"/>
              <a:t>First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13275E3-6392-4F25-2C37-5A29B0ED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75" y="3391138"/>
            <a:ext cx="4284046" cy="483328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59516D06-A43D-BF27-A274-1178AAFEE6BA}"/>
              </a:ext>
            </a:extLst>
          </p:cNvPr>
          <p:cNvSpPr txBox="1"/>
          <p:nvPr/>
        </p:nvSpPr>
        <p:spPr>
          <a:xfrm>
            <a:off x="7159670" y="4019814"/>
            <a:ext cx="30764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5E9DA62-682B-0BAA-0CED-17B12682AD88}"/>
              </a:ext>
            </a:extLst>
          </p:cNvPr>
          <p:cNvSpPr/>
          <p:nvPr/>
        </p:nvSpPr>
        <p:spPr>
          <a:xfrm>
            <a:off x="5231904" y="2492896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B85257-C75C-B8A9-6101-73B3C159C832}"/>
              </a:ext>
            </a:extLst>
          </p:cNvPr>
          <p:cNvSpPr/>
          <p:nvPr/>
        </p:nvSpPr>
        <p:spPr>
          <a:xfrm>
            <a:off x="6156521" y="4232029"/>
            <a:ext cx="864096" cy="349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5FF2463-E3E7-C142-8F1E-DBF063AB7737}"/>
              </a:ext>
            </a:extLst>
          </p:cNvPr>
          <p:cNvSpPr/>
          <p:nvPr/>
        </p:nvSpPr>
        <p:spPr>
          <a:xfrm rot="1825710">
            <a:off x="4109772" y="3925310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1CB7A40-7947-0215-2929-C58B2535687B}"/>
              </a:ext>
            </a:extLst>
          </p:cNvPr>
          <p:cNvSpPr/>
          <p:nvPr/>
        </p:nvSpPr>
        <p:spPr>
          <a:xfrm rot="5400000">
            <a:off x="3640924" y="2838676"/>
            <a:ext cx="864096" cy="435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D783DD8-CA24-78DC-FE6D-3E7E34985EEC}"/>
              </a:ext>
            </a:extLst>
          </p:cNvPr>
          <p:cNvSpPr/>
          <p:nvPr/>
        </p:nvSpPr>
        <p:spPr>
          <a:xfrm rot="1980812">
            <a:off x="9207873" y="1681296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BEB9250-6E9A-09DD-B9C9-C952A9EB7DCB}"/>
              </a:ext>
            </a:extLst>
          </p:cNvPr>
          <p:cNvSpPr/>
          <p:nvPr/>
        </p:nvSpPr>
        <p:spPr>
          <a:xfrm rot="1980812">
            <a:off x="9060547" y="1789073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5A8C50B-8C07-86EE-A461-46C6B2C2E2DE}"/>
              </a:ext>
            </a:extLst>
          </p:cNvPr>
          <p:cNvSpPr/>
          <p:nvPr/>
        </p:nvSpPr>
        <p:spPr>
          <a:xfrm rot="310727">
            <a:off x="9760832" y="1737833"/>
            <a:ext cx="1053727" cy="54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BC6282E-A662-2449-1FD4-8A3B91F01C6D}"/>
              </a:ext>
            </a:extLst>
          </p:cNvPr>
          <p:cNvSpPr/>
          <p:nvPr/>
        </p:nvSpPr>
        <p:spPr>
          <a:xfrm rot="1980812">
            <a:off x="10074044" y="2231778"/>
            <a:ext cx="457668" cy="174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5BECE35-B004-888C-0324-04ADF9923105}"/>
              </a:ext>
            </a:extLst>
          </p:cNvPr>
          <p:cNvSpPr/>
          <p:nvPr/>
        </p:nvSpPr>
        <p:spPr>
          <a:xfrm>
            <a:off x="10766391" y="2408637"/>
            <a:ext cx="375308" cy="12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ED5D184-855A-089A-F8E0-1BF46E146242}"/>
              </a:ext>
            </a:extLst>
          </p:cNvPr>
          <p:cNvSpPr/>
          <p:nvPr/>
        </p:nvSpPr>
        <p:spPr>
          <a:xfrm>
            <a:off x="11104409" y="2801364"/>
            <a:ext cx="655791" cy="226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87C15EF-B389-FF2C-7334-A716CAF3BD45}"/>
              </a:ext>
            </a:extLst>
          </p:cNvPr>
          <p:cNvSpPr/>
          <p:nvPr/>
        </p:nvSpPr>
        <p:spPr>
          <a:xfrm>
            <a:off x="9321516" y="3168626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DD00CBE-5FC7-BC99-605A-DF39D8EE9714}"/>
              </a:ext>
            </a:extLst>
          </p:cNvPr>
          <p:cNvSpPr/>
          <p:nvPr/>
        </p:nvSpPr>
        <p:spPr>
          <a:xfrm rot="2678405">
            <a:off x="8709161" y="2448412"/>
            <a:ext cx="821019" cy="260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HP framework we found a method that can calculate dispersions of ferromagnets and as you will see in the next year antiferromagnets (and </a:t>
            </a:r>
            <a:r>
              <a:rPr lang="en-US" dirty="0" err="1"/>
              <a:t>altermagnets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do it for a ferromagnetic system.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(Spin-Wave Theory Using the Holstein–</a:t>
            </a:r>
            <a:r>
              <a:rPr lang="en-US" dirty="0" err="1"/>
              <a:t>Primakoff</a:t>
            </a:r>
            <a:endParaRPr lang="en-US" dirty="0"/>
          </a:p>
          <a:p>
            <a:pPr lvl="1"/>
            <a:r>
              <a:rPr lang="en-US" dirty="0"/>
              <a:t>Transformation</a:t>
            </a:r>
          </a:p>
          <a:p>
            <a:pPr lvl="1"/>
            <a:r>
              <a:rPr lang="en-US" dirty="0"/>
              <a:t>Franz </a:t>
            </a:r>
            <a:r>
              <a:rPr lang="en-US" dirty="0" err="1"/>
              <a:t>Utermohlen</a:t>
            </a:r>
            <a:r>
              <a:rPr lang="en-US" dirty="0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21E44E-18F3-F624-C368-1CC8262301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52AD48-57B9-2710-2BC6-FF504F9515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016719"/>
            <a:ext cx="3733333" cy="148419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878615"/>
            <a:ext cx="3076571" cy="4556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714A57-2A5A-FCBF-5E48-66C45F6B3B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040982"/>
            <a:ext cx="2902857" cy="12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Spin-Wave Theory Using the Holstein–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5D41A7-79B5-345F-0FAC-F11781CF8E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324694"/>
            <a:ext cx="3733333" cy="14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the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this I wrote a little program. @ T=0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why do we not see magnons here 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Because T=0. But we can also excite using the magnetic field.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Maybe discuss Temperature dependence here </a:t>
            </a:r>
          </a:p>
          <a:p>
            <a:pPr lvl="1"/>
            <a:r>
              <a:rPr lang="en-US" dirty="0"/>
              <a:t>Also mention damping and the lack of it in the quantum case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7147B5-61C5-7790-B1EB-113519B439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we can 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why are magnons even so interesting 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dirty="0" err="1"/>
              <a:t>Joulesche</a:t>
            </a:r>
            <a:r>
              <a:rPr lang="en-US" dirty="0"/>
              <a:t>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spin wave diodes</a:t>
            </a:r>
          </a:p>
          <a:p>
            <a:pPr lvl="1"/>
            <a:r>
              <a:rPr lang="en-US" dirty="0"/>
              <a:t>	spin wave </a:t>
            </a:r>
            <a:r>
              <a:rPr lang="en-US" dirty="0" err="1"/>
              <a:t>transitors</a:t>
            </a:r>
            <a:endParaRPr lang="en-US" dirty="0"/>
          </a:p>
          <a:p>
            <a:pPr lvl="1"/>
            <a:r>
              <a:rPr lang="en-US" dirty="0"/>
              <a:t>	but excitation and detection and transport of spin </a:t>
            </a:r>
          </a:p>
          <a:p>
            <a:pPr lvl="1"/>
            <a:r>
              <a:rPr lang="en-US" dirty="0"/>
              <a:t>	waves is still a problem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8F08B25-1C91-3A4A-6944-4A32CA0192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7ECA-4B9D-FB4D-B855-F79DFE89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053AD-CCFC-C5DD-A424-4DE07F97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8B833-4764-DACE-2D19-F17EAC355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dirty="0" err="1"/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460909-61D9-CC2C-E588-5A71BC0EF1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AC5EA5-951B-CC68-B86A-A1D916EB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889208-664B-BFA4-80C4-15132D4C4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659F19-7D96-F22E-A197-604AA635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136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Motivation/History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lvl="2"/>
            <a:r>
              <a:rPr lang="en-US" dirty="0"/>
              <a:t>Not the quantum mechanical deviation for a spin</a:t>
            </a:r>
          </a:p>
          <a:p>
            <a:pPr lvl="2"/>
            <a:r>
              <a:rPr lang="en-US" dirty="0"/>
              <a:t>Imagination of spin</a:t>
            </a:r>
          </a:p>
          <a:p>
            <a:pPr lvl="3"/>
            <a:r>
              <a:rPr lang="en-US" dirty="0"/>
              <a:t>Oersted or bar magnet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6456040" y="210903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8768680" y="2132856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876868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6456040" y="3397170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6456040" y="1381420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8768680" y="1381420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5318222" y="2109038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5318222" y="3397170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8768680" y="4900475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6456040" y="4900475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5318222" y="4900475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r>
              <a:rPr lang="en-US" dirty="0"/>
              <a:t>We repeat them here since they are quite important for this talk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E4B4EB-E629-B54F-359B-F99E4D5E28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D0037A4-DEE2-13A0-A115-9A81E6C0AE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3357627"/>
            <a:ext cx="4806295" cy="4560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040982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2" y="4954375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1" y="5470311"/>
            <a:ext cx="2043428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 this talk we will focus on the deviation of magnons for ferromagnets -&gt; positive J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Concepts can be applied to antiferromagnets(not part of this talk)</a:t>
            </a:r>
          </a:p>
          <a:p>
            <a:pPr lvl="1"/>
            <a:r>
              <a:rPr lang="en-US" dirty="0"/>
              <a:t> and </a:t>
            </a:r>
            <a:r>
              <a:rPr lang="en-US" dirty="0" err="1"/>
              <a:t>altermagnets</a:t>
            </a:r>
            <a:r>
              <a:rPr lang="en-US" dirty="0"/>
              <a:t> (at the end of this talk)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Here we remember the </a:t>
            </a:r>
            <a:r>
              <a:rPr lang="en-US" dirty="0" err="1"/>
              <a:t>groundstate</a:t>
            </a:r>
            <a:r>
              <a:rPr lang="en-US" dirty="0"/>
              <a:t> as being </a:t>
            </a:r>
          </a:p>
          <a:p>
            <a:pPr lvl="1"/>
            <a:r>
              <a:rPr lang="en-US" dirty="0"/>
              <a:t>|0&gt; = |S,S,S,…,S&gt;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9EC34D-8295-5270-F62B-8A05146B8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3501777"/>
            <a:ext cx="5568949" cy="4103687"/>
          </a:xfrm>
        </p:spPr>
        <p:txBody>
          <a:bodyPr/>
          <a:lstStyle/>
          <a:p>
            <a:r>
              <a:rPr lang="en-US" dirty="0"/>
              <a:t>Eigenvalues and maybe matrix 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977E5D-57E2-A0B6-CD1C-EBC6A3B14F70}"/>
              </a:ext>
            </a:extLst>
          </p:cNvPr>
          <p:cNvSpPr txBox="1"/>
          <p:nvPr/>
        </p:nvSpPr>
        <p:spPr>
          <a:xfrm>
            <a:off x="6239672" y="3945830"/>
            <a:ext cx="4758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 </a:t>
            </a:r>
            <a:r>
              <a:rPr lang="de-DE" dirty="0" err="1"/>
              <a:t>magnon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at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and </a:t>
            </a:r>
            <a:r>
              <a:rPr lang="de-DE" dirty="0" err="1"/>
              <a:t>thier</a:t>
            </a:r>
            <a:endParaRPr lang="de-DE" dirty="0"/>
          </a:p>
          <a:p>
            <a:r>
              <a:rPr lang="de-DE" dirty="0"/>
              <a:t>Properties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21A836E-C698-28EF-B27D-40C99C5D71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6" y="1232883"/>
            <a:ext cx="2412195" cy="5855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FA0C992-1A8D-F0F6-37EE-94A34865F4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21" y="4869160"/>
            <a:ext cx="1734705" cy="20358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05E6297-324A-9F0D-3D12-7353926DB6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98" y="1182610"/>
            <a:ext cx="7421742" cy="146998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06F8F8D-46B4-4921-1F41-25551FB709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83" y="5083478"/>
            <a:ext cx="5635585" cy="11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32B86-51D2-B9C2-E952-3538E3D9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CE16A-0539-1630-EE28-B5F2AF30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5EB0BB-39B9-A6D1-D3F7-DC651B336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Which we can quickly check is an eigenstate of H, with the eigenenergy E_0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now ask ourself the question how to excitations of this </a:t>
            </a:r>
            <a:r>
              <a:rPr lang="en-US" dirty="0" err="1"/>
              <a:t>groundstate</a:t>
            </a:r>
            <a:r>
              <a:rPr lang="en-US" dirty="0"/>
              <a:t> look like</a:t>
            </a:r>
          </a:p>
          <a:p>
            <a:pPr lvl="1"/>
            <a:r>
              <a:rPr lang="en-US" dirty="0"/>
              <a:t>-This is the same question Felix Block asked himself ~1930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-Maybe mention why the question is interesting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path.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D01389-A83C-1292-9397-9DFD56BA2C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22FD6-3EAF-F518-C363-9205CA81E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FB0C2D-D3C9-D148-50FE-345689328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A292EF-6F60-74F5-97DC-B4EA1A1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0954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63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64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65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68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9E350-C774-4969-FE9A-EC2FA9DF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His approach was to consider one flipped spin,</a:t>
            </a:r>
          </a:p>
          <a:p>
            <a:pPr lvl="1"/>
            <a:r>
              <a:rPr lang="en-US" dirty="0"/>
              <a:t> and the difference of the probabilities of the</a:t>
            </a:r>
          </a:p>
          <a:p>
            <a:pPr lvl="1"/>
            <a:r>
              <a:rPr lang="en-US" dirty="0"/>
              <a:t> configurations where the flipped spin changed</a:t>
            </a:r>
          </a:p>
          <a:p>
            <a:pPr lvl="1"/>
            <a:r>
              <a:rPr lang="en-US" dirty="0"/>
              <a:t> sites.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start with considering the state where </a:t>
            </a:r>
          </a:p>
          <a:p>
            <a:pPr lvl="1"/>
            <a:r>
              <a:rPr lang="en-US" dirty="0"/>
              <a:t>one spin is flipped/tilted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39E5DB-79EA-5874-EDB6-ED927607A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6729" y="372432"/>
            <a:ext cx="5568949" cy="4103687"/>
          </a:xfrm>
        </p:spPr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93C65BB7-08B9-7107-F8CB-B364C18CDA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4479768"/>
            <a:ext cx="3091223" cy="906672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33EA42EC-9F47-382A-76A8-866D4F64D3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09" y="1016171"/>
            <a:ext cx="7510521" cy="47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E049D-F820-FB9F-64A6-4E86599A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is sadly not an eigenstate anymore, which we can quickly calculate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we see, as expected that the total magnetization was reduced by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if we can see that a linear combination of states where a different site is flipped for each will be an eigenstate </a:t>
            </a:r>
          </a:p>
          <a:p>
            <a:pPr lvl="1"/>
            <a:r>
              <a:rPr lang="en-US" dirty="0"/>
              <a:t>MAKE THIS MORE CLEAR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Still need to do calculation here to show the exponential weight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Similar to second quantization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754B5B-A659-3D45-0E55-FEAE47029E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7ED8641-7549-7879-2B5E-B3B795A255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364910"/>
            <a:ext cx="4160484" cy="94548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3394749"/>
            <a:ext cx="2641115" cy="3037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C21835C-862A-9E59-29AA-E079BF6C63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4398401"/>
            <a:ext cx="2750476" cy="6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50D06-C7ED-8595-FA93-2CA6BF0F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With this new state we can show that the total </a:t>
            </a:r>
            <a:r>
              <a:rPr lang="en-US" b="1" dirty="0"/>
              <a:t>magnetization</a:t>
            </a:r>
            <a:r>
              <a:rPr lang="en-US" dirty="0"/>
              <a:t> compared to before reduced 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Aswell as an increase in energy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this Bloch was able to determine the Bloch T^3/2 law</a:t>
            </a:r>
          </a:p>
          <a:p>
            <a:pPr lvl="1"/>
            <a:r>
              <a:rPr lang="en-US" dirty="0"/>
              <a:t>	For this we need to understand why temperature </a:t>
            </a:r>
          </a:p>
          <a:p>
            <a:pPr lvl="1"/>
            <a:r>
              <a:rPr lang="en-US" dirty="0"/>
              <a:t>	excites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see that the total magnetization in z is reduced, but the average x and y component are still zero? How can that be?</a:t>
            </a:r>
          </a:p>
          <a:p>
            <a:pPr lvl="1"/>
            <a:r>
              <a:rPr lang="en-US" dirty="0"/>
              <a:t>Still we don’t know anything about magnons</a:t>
            </a:r>
          </a:p>
          <a:p>
            <a:pPr lvl="1"/>
            <a:r>
              <a:rPr lang="en-US" dirty="0"/>
              <a:t>So we try to understand this state a bit more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E71F41-7CC5-52BE-6EB2-5FC0A5BA5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054462E-CEA6-FEB5-794E-FFB13FE09A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47813"/>
            <a:ext cx="4245598" cy="182311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484154-A7AF-FE19-A003-5124DC58F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4517636"/>
            <a:ext cx="1340952" cy="7603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E0BFFF4-7027-6100-341D-C674D18668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17" y="1110048"/>
            <a:ext cx="2750476" cy="6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3,70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y  \delta_{i,j}  \qquad + \text{cyclic permutation}&#10;\end{align*}&#10;&#10;\end{document}"/>
  <p:tag name="IGUANATEXSIZE" val="20"/>
  <p:tag name="IGUANATEXCURSOR" val="2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1,211"/>
  <p:tag name="ORIGINALWIDTH" val="3687,289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\mathcal{H}|m\rangle &amp;= - \sum_{i\neq j} J \cdot \left( \frac{1}{2} \left\{ \hat{S}_i^+ \hat{S}_j^-|m\rangle +\hat{S}_i^- \hat{S}_j^+|m\rangle\right\} + \hat{S}_i^z  \hat{S}_j^z |m\rangle\right)\\&#10;&amp;= -\sum_{i\neq j}  J \cdot \left( \frac{1}{2} \left\{ \delta_{i,m}\hat{S}_i^+ \hat{S}_j^-|m\rangle + \delta_{j,m}\hat{S}_i^- \hat{S}_j^+|m\rangle\right\} + &#10; \hat{S}_i^z  \hat{S}_j^z |m\rangle\right)\\&#10;&amp;= -  J \cdot \left( \frac{1}{2} \left\{ \sum_{ j}\hat{S}_m^+ \hat{S}_j^-|m\rangle + \sum_{i}\hat{S}_i^- \hat{S}_m^+|m\rangle\right\} + &#10;\sum_{i\neq j} \hat{S}_i^z  \hat{S}_j^z |m\rangle\right)\\&#10;&amp;= -  J \cdot \left( \frac{1}{2} \left\{ \sum_{ j}S|j\rangle + \sum_{i}S|i\rangle\right\} + &#10;\sum_{i\neq j} \hat{S}_i^z  \hat{S}_j^z |m\rangle\right)\\&#10;&amp;=\frac{1}{2}\left(E_0 + 2zJS\right)|m\rangle - JS\sum_n|n\rangle&#10;\end{align*}&#10;\end{document}"/>
  <p:tag name="IGUANATEXSIZE" val="20"/>
  <p:tag name="IGUANATEXCURSOR" val="798"/>
  <p:tag name="TRANSPARENCY" val="Wahr"/>
  <p:tag name="LATEXENGINEID" val="0"/>
  <p:tag name="TEMPFOLDER" val="c:\temp\"/>
  <p:tag name="LATEXFORMHEIGHT" val="405,6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2044,994"/>
  <p:tag name="OUTPUTTYPE" val="PNG"/>
  <p:tag name="IGUANATEXVERSION" val="162"/>
  <p:tag name="LATEXADDIN" val="\documentclass{article}&#10;\usepackage{amsmath}&#10;\pagestyle{empty}&#10;\begin{document}&#10;&#10;&#10;\begin{align*}&#10;\mathcal{H}|m\rangle &amp;= \mathcal{H} S_m^-|0\rangle \\&#10;&amp;=\left(E_0 + 2zJS\right)|m\rangle - JS\sum_n|n\rangle&#10;\end{align*}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088,489"/>
  <p:tag name="OUTPUTTYPE" val="PNG"/>
  <p:tag name="IGUANATEXVERSION" val="161"/>
  <p:tag name="LATEXADDIN" val="\documentclass{article}&#10;\usepackage{amsmath}&#10;\pagestyle{empty}&#10;\begin{document}&#10;&#10;\begin{align*}&#10;\hat{S}_{\text{tot.}}^z|\vec{k}\rangle &amp;= \frac{1}{\sqrt{N}} \sum_n \exp^{\text{i}\vec{k}\cdot\vec{r}_n}\hat{S}_{\text{tot.}}^z |n\rangle\\&#10;&amp;= \frac{1}{\sqrt{N}} \sum_n \exp^{\text{i}\vec{k}\cdot\vec{r}_n}(NS-1)|n\rangle\\&#10;&amp;= (NS-1) |\vec{k}\rangle&#10;\end{align*}&#10;&#10;&#10;\end{document}"/>
  <p:tag name="IGUANATEXSIZE" val="20"/>
  <p:tag name="IGUANATEXCURSOR" val="3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659,9175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&#10;\end{align*}&#10;&#10;&#10;\end{document}"/>
  <p:tag name="IGUANATEXSIZE" val="20"/>
  <p:tag name="IGUANATEXCURSOR" val="17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7,24"/>
  <p:tag name="ORIGINALWIDTH" val="3556,805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^{\text{i}\vec{k}\cdot\vec{r}_n} \mathcal{H} |n\rangle\\&#10; &amp;= \frac{1}{\sqrt{N}} \sum_n \exp^{\text{i}\vec{k}\cdot\vec{r}_n}\left( \left(E_0 + 2zJS\right)|n\rangle - JS\sum_j|j\rangle \right)\\&#10; &amp;= \frac{1}{\sqrt{N}}\left( \sum_n  \left(E_0 + 2zJS\right)\exp^{\text{i}\vec{k}\cdot\vec{r}_n} |n\rangle -  2JS\sum_{n,j} \exp^{\text{i}\vec{k}\cdot\vec{r}_n} |j\rangle \right)\\&#10; &amp;= \frac{1}{\sqrt{N}}\left( \sum_n  \left(E_0 + 2zJS\right)\exp^{\text{i}\vec{k}\cdot\vec{r}_n} |n\rangle -  2JS\sum_n \exp^{\text{i}\vec{k}\cdot\vec{r}_n} |n\rangle \right)\\&#10; &amp;= \frac{N}{\sqrt{N}}\left(  E_0 + 2zJS - 2JS\right) |\vec{k}\rangle&#10;\end{align*}&#10;&#10;&#10;\end{document}"/>
  <p:tag name="IGUANATEXSIZE" val="20"/>
  <p:tag name="IGUANATEXCURSOR" val="321"/>
  <p:tag name="TRANSPARENCY" val="Wahr"/>
  <p:tag name="COLORHEX" val="000000"/>
  <p:tag name="LATEXENGINEID" val="0"/>
  <p:tag name="TEMPFOLDER" val="c:\temp\"/>
  <p:tag name="LATEXFORMHEIGHT" val="320"/>
  <p:tag name="LATEXFORMWIDTH" val="555,7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4,211"/>
  <p:tag name="ORIGINALWIDTH" val="4350,956"/>
  <p:tag name="OUTPUTTYPE" val="PNG"/>
  <p:tag name="IGUANATEXVERSION" val="162"/>
  <p:tag name="LATEXADDIN" val="\documentclass{article}&#10;\usepackage{amsmath}&#10;\pagestyle{empty}&#10;\begin{document}&#10;&#10;\begin{align*}&#10;\mathcal{H}|\vec{k}\rangle &amp;= \frac{1}{\sqrt{N}} \sum_n \exp^{\text{i}\vec{k}\cdot\vec{r}_n} \mathcal{H} |n\rangle\\&#10; &amp;= \frac{1}{\sqrt{N}} \sum_n \exp^{\text{i}\vec{k}\cdot\vec{r}_n}\left( \left(E_0 + 2JS\right)|n\rangle - JS\sum_j|j\rangle \right)\\&#10; &amp;= \frac{1}{\sqrt{N}}\left( \sum_n  \left(E_0 + 2JS\right)\exp^{\text{i}\vec{k}\cdot\vec{r}_n} |n\rangle -  JS\sum_{n,j} \exp^{\text{i}\vec{k}\cdot\vec{r}_n} |j\rangle \right)\\&#10; &amp;= \frac{1}{\sqrt{N}}\left( \sum_n  \left(E_0 + 2JS\right)\exp^{\text{i}\vec{k}\cdot\vec{r}_n} |n\rangle -  JS\sum_{n,j} \exp^{\text{i}\vec{k}\cdot\vec{r}_n} \exp^{-\text{i}\vec{k}\cdot\vec{r}_j} \exp^{\text{i}\vec{k}\cdot\vec{r}_j} |j\rangle \right)\\&#10; &amp;= \frac{1}{\sqrt{N}}\left( \sum_n  \left(E_0 + 2JS\right)\exp^{\text{i}\vec{k}\cdot\vec{r}_n} |n\rangle - JS\sum_{n,j} \exp^{\text{i}\vec{k}\cdot\vec{r}_n-\text{i}\vec{k}\cdot\vec{r}_j} \exp^{\text{i}\vec{k}\cdot\vec{r}_j} |j\rangle \right)\\&#10;\end{align*}&#10;&#10;&#10;\end{document}"/>
  <p:tag name="IGUANATEXSIZE" val="20"/>
  <p:tag name="IGUANATEXCURSOR" val="889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1913,761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^{\text{i}\vec{k}\cdot\vec{r}_n}\langle m| n\rangle\right|^2\\&#10;&amp;= \left|\frac{1}{\sqrt{N}} \sum_n \exp^{\text{i}\vec{k}\cdot\vec{r}_n}\delta_{m,n}\right|^2\\&#10;&amp;= \frac{1}{N} \left|  \exp^{\text{i}\vec{k}\cdot\vec{r}_m}\right|^2 = \frac{1}{N}&#10;\end{align*}&#10;&#10;&#10;\end{document}"/>
  <p:tag name="IGUANATEXSIZE" val="20"/>
  <p:tag name="IGUANATEXCURSOR" val="40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g(\omega)\text{d}\omega}{\exp(\hbar\omega/k_B T) -1}\\&#10;&amp;= \ldots \propto T^{3/2}&#10;\end{align*}&#10;&#10;&#10;\end{document}"/>
  <p:tag name="IGUANATEXSIZE" val="20"/>
  <p:tag name="IGUANATEXCURSOR" val="2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353,581"/>
  <p:tag name="OUTPUTTYPE" val="PNG"/>
  <p:tag name="IGUANATEXVERSION" val="161"/>
  <p:tag name="LATEXADDIN" val="\documentclass{article}&#10;\usepackage{amsmath}&#10;\pagestyle{empty}&#10;\begin{document}&#10;&#10;\begin{align*}&#10;|\vec{k}\rangle = \frac{1}{\sqrt{N}} \sum_n \exp^{\text{i}\vec{k}\cdot\vec{r}_n} |n\rangle&#10;\end{align*}&#10;&#10;&#10;\end{document}"/>
  <p:tag name="IGUANATEXSIZE" val="20"/>
  <p:tag name="IGUANATEXCURSOR" val="18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507,312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^{\text{i}\vec{k}\cdot\vec{r}_n} \hat{S}^-_n\\&#10;|\vec{k}\rangle &amp;= \hat{a}_{\vec{k}}^\dagger |0\rangle&#10;\end{align*}&#10;&#10;&#10;\end{document}"/>
  <p:tag name="IGUANATEXSIZE" val="20"/>
  <p:tag name="IGUANATEXCURSOR" val="1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571,803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^{-\text{i}\vec{k}\cdot\vec{r}_n}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1,886"/>
  <p:tag name="ORIGINALWIDTH" val="2051,744"/>
  <p:tag name="OUTPUTTYPE" val="PNG"/>
  <p:tag name="IGUANATEXVERSION" val="162"/>
  <p:tag name="LATEXADDIN" val="\documentclass{article}&#10;\usepackage{amsmath}&#10;\pagestyle{empty}&#10;\begin{document}&#10;&#10;\begin{align*}&#10;[\hat{a}_{\vec{k}},\hat{a}_{\vec{k}^\prime}^\dagger] &amp;\neq \delta_{\vec{k},\vec{k}^\prime}\\&#10;&amp;= \frac{1}{2SN} \sum_n \exp^{-\text{i}(\vec{k}-\vec{k}^\prime) \cdot \vec{r}_n} 2 \hat{S}^z_n\\&#10;&amp;\approx \frac{1}{N} \sum_n \exp^{-\text{i}(\vec{k}-\vec{k}^\prime) \cdot \vec{r}_n} = \delta_{k,k^\prime}&#10;\end{align*}&#10;&#10;&#10;\end{document}"/>
  <p:tag name="IGUANATEXSIZE" val="20"/>
  <p:tag name="IGUANATEXCURSOR" val="19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492,313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^{\text{i}\vec{k}\cdot\vec{r}_n} \hat{S}^-_n&#10;\end{align*}&#10;&#10;&#10;\end{document}"/>
  <p:tag name="IGUANATEXSIZE" val="20"/>
  <p:tag name="IGUANATEXCURSOR" val="1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571,803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^{-\text{i}\vec{k}\cdot\vec{r}_n}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1,661"/>
  <p:tag name="OUTPUTTYPE" val="PNG"/>
  <p:tag name="IGUANATEXVERSION" val="162"/>
  <p:tag name="LATEXADDIN" val="\documentclass{article}&#10;\usepackage{amsmath}&#10;\pagestyle{empty}&#10;\begin{document}&#10;&#10;\begin{align*}&#10;   \hat{a}_j^\dagger  = \frac{1}{\sqrt{2S}}\hat{S}_j^-&#10;\end{align*}&#10;&#10;&#10;&#10;\end{document}"/>
  <p:tag name="IGUANATEXSIZE" val="20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13,1609"/>
  <p:tag name="OUTPUTTYPE" val="PNG"/>
  <p:tag name="IGUANATEXVERSION" val="162"/>
  <p:tag name="LATEXADDIN" val="\documentclass{article}&#10;\usepackage{amsmath}&#10;\pagestyle{empty}&#10;\begin{document}&#10;&#10;\begin{align*}&#10;   \hat{a}_j  = \frac{1}{\sqrt{2S}}\hat{S}_j^+&#10;\end{align*}&#10;&#10;&#10;\end{document}"/>
  <p:tag name="IGUANATEXSIZE" val="20"/>
  <p:tag name="IGUANATEXCURSOR" val="1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512,186"/>
  <p:tag name="OUTPUTTYPE" val="PNG"/>
  <p:tag name="IGUANATEXVERSION" val="162"/>
  <p:tag name="LATEXADDIN" val="\documentclass{article}&#10;\usepackage{amsmath}&#10;\pagestyle{empty}&#10;\begin{document}&#10;&#10;\begin{align*}&#10;   \hat{n}_j = \hat{a}_j^\dagger \hat{a}_j&#10;\end{align*}&#10;&#10;&#10;&#10;\end{document}"/>
  <p:tag name="IGUANATEXSIZE" val="20"/>
  <p:tag name="IGUANATEXCURSOR" val="12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58,9051"/>
  <p:tag name="OUTPUTTYPE" val="PNG"/>
  <p:tag name="IGUANATEXVERSION" val="162"/>
  <p:tag name="LATEXADDIN" val="\documentclass{article}&#10;\usepackage{amsmath}&#10;\pagestyle{empty}&#10;\begin{document}&#10;&#10;&#10;\begin{align*}&#10;\hat{S}^z_j = S-\hat{a}_j^\dagger \hat{a}_j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8,1777"/>
  <p:tag name="ORIGINALWIDTH" val="703,412"/>
  <p:tag name="OUTPUTTYPE" val="PNG"/>
  <p:tag name="IGUANATEXVERSION" val="162"/>
  <p:tag name="LATEXADDIN" val="\documentclass{article}&#10;\usepackage{amsmath}&#10;\pagestyle{empty}&#10;\begin{document}&#10;&#10;\begin{align*}&#10;[\hat{a}_i,\hat{a}_j^\dagger] &amp;= \delta_{ij}\\&#10;[\hat{n}_i,\hat{a}_i] &amp;= -\hat{a}_i\\&#10;[\hat{n}_i,\hat{a}_i^\dagger] &amp;= \hat{a}_i^\dagger\\&#10;\end{align*}&#10;&#10;&#10;&#10;\end{document}"/>
  <p:tag name="IGUANATEXSIZE" val="20"/>
  <p:tag name="IGUANATEXCURSOR" val="2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492,313"/>
  <p:tag name="OUTPUTTYPE" val="PNG"/>
  <p:tag name="IGUANATEXVERSION" val="162"/>
  <p:tag name="LATEXADDIN" val="\documentclass{article}&#10;\usepackage{amsmath}&#10;\pagestyle{empty}&#10;\begin{document}&#10;&#10;\begin{align*}&#10;\hat{a}_{\vec{k}}^\dagger &amp;= \frac{1}{\sqrt{2SN}} \sum_n \exp^{\text{i}\vec{k}\cdot\vec{r}_n} \hat{S}^-_n&#10;\end{align*}&#10;&#10;&#10;\end{document}"/>
  <p:tag name="IGUANATEXSIZE" val="20"/>
  <p:tag name="IGUANATEXCURSOR" val="1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571,803"/>
  <p:tag name="OUTPUTTYPE" val="PNG"/>
  <p:tag name="IGUANATEXVERSION" val="162"/>
  <p:tag name="LATEXADDIN" val="\documentclass{article}&#10;\usepackage{amsmath}&#10;\pagestyle{empty}&#10;\begin{document}&#10;&#10;\begin{align*}&#10;\hat{a}_{\vec{k}} &amp;= \frac{1}{\sqrt{2SN}} \sum_n \exp^{-\text{i}\vec{k}\cdot\vec{r}_n} \hat{S}_n^+ &#10;\end{align*}&#10;&#10;&#10;\end{document}"/>
  <p:tag name="IGUANATEXSIZE" val="20"/>
  <p:tag name="IGUANATEXCURSOR" val="19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82,4147"/>
  <p:tag name="OUTPUTTYPE" val="PNG"/>
  <p:tag name="IGUANATEXVERSION" val="162"/>
  <p:tag name="LATEXADDIN" val="\documentclass{article}&#10;\usepackage{amsmath}&#10;\pagestyle{empty}&#10;\begin{document}&#10;&#10;\begin{align*}&#10;   \hat{S}_j^-  = \sqrt{2S}\hat{a}_j^\dagger&#10;\end{align*}&#10;&#10;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680,165"/>
  <p:tag name="OUTPUTTYPE" val="PNG"/>
  <p:tag name="IGUANATEXVERSION" val="162"/>
  <p:tag name="LATEXADDIN" val="\documentclass{article}&#10;\usepackage{amsmath}&#10;\pagestyle{empty}&#10;\begin{document}&#10;&#10;\begin{align*}&#10;   \hat{S}_j^+  = \sqrt{2S}\hat{a}_j&#10;\end{align*}&#10;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,9235"/>
  <p:tag name="ORIGINALWIDTH" val="1428,571"/>
  <p:tag name="OUTPUTTYPE" val="PNG"/>
  <p:tag name="IGUANATEXVERSION" val="162"/>
  <p:tag name="LATEXADDIN" val="\documentclass{article}&#10;\usepackage{amsmath}&#10;\pagestyle{empty}&#10;\begin{document}&#10;&#10;&#10;&#10;\begin{align*}&#10;    \hat{S}_j^z | S\rangle_j &amp;=  S | S\rangle_j \\&#10;    \hat{S}_j^- | S\rangle_j &amp;=   \sqrt{2S}| S-1\rangle_j \\&#10;    \hat{S}_j^+ | S -1 \rangle_j &amp;=   \sqrt{2S}| S\rangle_j &#10;\end{align*}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70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1186,352"/>
  <p:tag name="OUTPUTTYPE" val="PNG"/>
  <p:tag name="IGUANATEXVERSION" val="161"/>
  <p:tag name="LATEXADDIN" val="\documentclass{article}&#10;\usepackage{amsmath}&#10;\pagestyle{empty}&#10;\begin{document}&#10;&#10;\begin{align*}&#10;\mathcal{H} = - \sum_{i \neq j} J_{i,j} \cdot \hat{S}_i \cdot \hat{S}_j&#10;\end{align*}&#10;&#10;&#10;\end{document}"/>
  <p:tag name="IGUANATEXSIZE" val="20"/>
  <p:tag name="IGUANATEXCURSOR" val="12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1"/>
  <p:tag name="LATEXADDIN" val="\documentclass{article}&#10;\usepackage{amsmath}&#10;\pagestyle{empty}&#10;\begin{document}&#10;&#10;\begin{align*}&#10;|0\rangle = |S,S,S,\ldots,S\rangle&#10;\end{align*}&#10;&#10;&#10;\end{document}"/>
  <p:tag name="IGUANATEXSIZE" val="16"/>
  <p:tag name="IGUANATEXCURSOR" val="13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1,4099"/>
  <p:tag name="ORIGINALWIDTH" val="3650,544"/>
  <p:tag name="OUTPUTTYPE" val="PNG"/>
  <p:tag name="IGUANATEXVERSION" val="161"/>
  <p:tag name="LATEXADDIN" val="\documentclass{article}&#10;\usepackage{amsmath}&#10;\pagestyle{empty}&#10;\begin{document}&#10;&#10;\begin{align*}&#10;\mathcal{H} = - \sum_{i\neq j} J_{i,j} \cdot \hat{S}_i \cdot \hat{S}_j &#10;&amp;= - \sum_{i\neq j} J_{i,j} \cdot \left( \hat{S}_i^x  \hat{S}_j^x + \hat{S}_i^y  \hat{S}_j^y + \hat{S}_i^z \hat{S}_j^z \right)\\&#10;&amp;= - \sum_{i\neq j} J_{i,j} \cdot \left( \frac{1}{2} \left\{ \hat{S}_i^+ \hat{S}_j^- +\hat{S}_i^- \hat{S}_j^+\right\} + \hat{S}_i^z  \hat{S}_j^z \right)&#10;\end{align*}&#10;&#10;&#10;\end{document}"/>
  <p:tag name="IGUANATEXSIZE" val="20"/>
  <p:tag name="IGUANATEXCURSOR" val="324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8,9313"/>
  <p:tag name="ORIGINALWIDTH" val="2772,404"/>
  <p:tag name="OUTPUTTYPE" val="PNG"/>
  <p:tag name="IGUANATEXVERSION" val="161"/>
  <p:tag name="LATEXADDIN" val="\documentclass{article}&#10;\usepackage{amsmath}&#10;\pagestyle{empty}&#10;\begin{document}&#10;&#10;\begin{align*}&#10;\mathcal{H}|0\rangle &amp;= - \sum_{i\neq j} J \cdot \left( \frac{1}{2} \left\{ \hat{S}_i^+ \hat{S}_j^- +\hat{S}_i^- \hat{S}_j^+\right\} + \hat{S}_i^z  \hat{S}_j^z \right)|0\rangle\\&#10;&amp;=0 -z J N \cdot S^2|0\rangle = E_0 |0\rangle&#10;\end{align*}&#10;&#10;&#10;\end{document}"/>
  <p:tag name="IGUANATEXSIZE" val="20"/>
  <p:tag name="IGUANATEXCURSOR" val="278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5,943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S_m^-|0\rangle \\&#10;&amp;= |S,S,\ldots,\underbrace{S-1}_{m},\ldots,S\rangle&#10;\end{align*}&#10;&#10;\end{document}"/>
  <p:tag name="IGUANATEXSIZE" val="16"/>
  <p:tag name="IGUANATEXCURSOR" val="1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4206</Words>
  <Application>Microsoft Office PowerPoint</Application>
  <PresentationFormat>Breitbild</PresentationFormat>
  <Paragraphs>1580</Paragraphs>
  <Slides>68</Slides>
  <Notes>23</Notes>
  <HiddenSlides>14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3" baseType="lpstr">
      <vt:lpstr>Amiri</vt:lpstr>
      <vt:lpstr>Arial</vt:lpstr>
      <vt:lpstr>Calibri</vt:lpstr>
      <vt:lpstr>Cambria Math</vt:lpstr>
      <vt:lpstr>PPT_UniKN</vt:lpstr>
      <vt:lpstr>PowerPoint-Präsentation</vt:lpstr>
      <vt:lpstr>Motivation/History</vt:lpstr>
      <vt:lpstr>Motivation/History</vt:lpstr>
      <vt:lpstr>Spin-operators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Heisenberg Hamiltonian</vt:lpstr>
      <vt:lpstr>Magnons</vt:lpstr>
      <vt:lpstr>Magnons</vt:lpstr>
      <vt:lpstr>Motivation Holstein-Primakoff</vt:lpstr>
      <vt:lpstr>Holstein-Primakoff</vt:lpstr>
      <vt:lpstr>Holstein-Primakoff</vt:lpstr>
      <vt:lpstr>Holstein-Primakoff</vt:lpstr>
      <vt:lpstr>Holstein-Primakoff</vt:lpstr>
      <vt:lpstr>Holstein-Primakoff</vt:lpstr>
      <vt:lpstr>Visualising a Magnon</vt:lpstr>
      <vt:lpstr>Outlook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109</cp:revision>
  <cp:lastPrinted>2024-12-03T20:13:17Z</cp:lastPrinted>
  <dcterms:created xsi:type="dcterms:W3CDTF">2022-11-02T07:03:49Z</dcterms:created>
  <dcterms:modified xsi:type="dcterms:W3CDTF">2024-12-06T03:45:06Z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